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874215-E727-4812-A644-C9DA706A3E4E}">
  <a:tblStyle styleId="{16874215-E727-4812-A644-C9DA706A3E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45"/>
    <p:restoredTop sz="93216"/>
  </p:normalViewPr>
  <p:slideViewPr>
    <p:cSldViewPr snapToGrid="0">
      <p:cViewPr varScale="1">
        <p:scale>
          <a:sx n="58" d="100"/>
          <a:sy n="58" d="100"/>
        </p:scale>
        <p:origin x="200" y="4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d8d920b9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d8d920b9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d946dfd9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d946dfd9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d96558a3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d96558a3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a6a94fd5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a6a94fd5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d8863760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d8863760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ea1b9e0c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ea1b9e0c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ea1b9e0c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ea1b9e0c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ea1b9e0c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ea1b9e0c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ea1b9e0c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ea1b9e0c1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a6a94fd5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a6a94fd5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d8863760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d8863760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DK45-sqyV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DK45-sqyV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DK45-sqyV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3zzRby69l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3zzRby69l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6388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花木兰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第五堂课</a:t>
            </a:r>
            <a:endParaRPr sz="3600"/>
          </a:p>
        </p:txBody>
      </p:sp>
      <p:sp>
        <p:nvSpPr>
          <p:cNvPr id="55" name="Google Shape;55;p13"/>
          <p:cNvSpPr txBox="1"/>
          <p:nvPr/>
        </p:nvSpPr>
        <p:spPr>
          <a:xfrm>
            <a:off x="311700" y="2691475"/>
            <a:ext cx="3000000" cy="22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Authors: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Ying Qiu 裘盈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Pengpeng Jiang 江朋鹏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 Szu Ming黎思敏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Xiong Min熊旻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Ya-Ching Hsu-Kelkis 许雅菁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311700" y="7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任务：  1.分组        2. 填写句型条</a:t>
            </a:r>
            <a:endParaRPr/>
          </a:p>
        </p:txBody>
      </p:sp>
      <p:sp>
        <p:nvSpPr>
          <p:cNvPr id="131" name="Google Shape;131;p22"/>
          <p:cNvSpPr txBox="1"/>
          <p:nvPr/>
        </p:nvSpPr>
        <p:spPr>
          <a:xfrm>
            <a:off x="220724" y="876775"/>
            <a:ext cx="8611575" cy="2703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句型条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：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课文提到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________，</a:t>
            </a:r>
            <a:r>
              <a:rPr lang="en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所以我认为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_________。</a:t>
            </a:r>
            <a:b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在电影里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，_____________，</a:t>
            </a:r>
            <a:r>
              <a:rPr lang="en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可以推断出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___________。 </a:t>
            </a:r>
            <a:endParaRPr sz="2400" dirty="0"/>
          </a:p>
        </p:txBody>
      </p:sp>
      <p:sp>
        <p:nvSpPr>
          <p:cNvPr id="132" name="Google Shape;132;p22"/>
          <p:cNvSpPr txBox="1"/>
          <p:nvPr/>
        </p:nvSpPr>
        <p:spPr>
          <a:xfrm>
            <a:off x="1938025" y="-704750"/>
            <a:ext cx="73434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title"/>
          </p:nvPr>
        </p:nvSpPr>
        <p:spPr>
          <a:xfrm>
            <a:off x="311700" y="292925"/>
            <a:ext cx="8520600" cy="9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活动四</a:t>
            </a:r>
            <a:r>
              <a:rPr lang="en"/>
              <a:t>：我能够使用学过的词来</a:t>
            </a:r>
            <a:r>
              <a:rPr lang="en">
                <a:solidFill>
                  <a:srgbClr val="FF0000"/>
                </a:solidFill>
              </a:rPr>
              <a:t>比较</a:t>
            </a:r>
            <a:r>
              <a:rPr lang="en"/>
              <a:t>课文和电影，并推论出造成这些差异的原因。</a:t>
            </a:r>
            <a:endParaRPr/>
          </a:p>
        </p:txBody>
      </p:sp>
      <p:pic>
        <p:nvPicPr>
          <p:cNvPr id="138" name="Google Shape;13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0425" y="1268525"/>
            <a:ext cx="3008475" cy="367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>
            <a:spLocks noGrp="1"/>
          </p:cNvSpPr>
          <p:nvPr>
            <p:ph type="title"/>
          </p:nvPr>
        </p:nvSpPr>
        <p:spPr>
          <a:xfrm>
            <a:off x="311700" y="292925"/>
            <a:ext cx="8520600" cy="9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活动五</a:t>
            </a:r>
            <a:r>
              <a:rPr lang="en"/>
              <a:t>：我能够选择一个我喜欢的木兰，并用相关的信息支持我的说法。</a:t>
            </a:r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body" idx="1"/>
          </p:nvPr>
        </p:nvSpPr>
        <p:spPr>
          <a:xfrm>
            <a:off x="311700" y="1789575"/>
            <a:ext cx="8520600" cy="23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00"/>
                </a:solidFill>
              </a:rPr>
              <a:t>课文和电影里的木兰不太一样，你更喜欢哪一个？为什么？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0350" y="332125"/>
            <a:ext cx="5958976" cy="44789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2613225" y="1451800"/>
            <a:ext cx="1133700" cy="4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孝顺</a:t>
            </a:r>
            <a:endParaRPr sz="3600"/>
          </a:p>
        </p:txBody>
      </p:sp>
      <p:sp>
        <p:nvSpPr>
          <p:cNvPr id="62" name="Google Shape;62;p14"/>
          <p:cNvSpPr txBox="1"/>
          <p:nvPr/>
        </p:nvSpPr>
        <p:spPr>
          <a:xfrm>
            <a:off x="2461125" y="2613225"/>
            <a:ext cx="1285800" cy="4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英勇</a:t>
            </a:r>
            <a:endParaRPr sz="3600"/>
          </a:p>
        </p:txBody>
      </p:sp>
      <p:cxnSp>
        <p:nvCxnSpPr>
          <p:cNvPr id="63" name="Google Shape;63;p14"/>
          <p:cNvCxnSpPr>
            <a:endCxn id="61" idx="1"/>
          </p:cNvCxnSpPr>
          <p:nvPr/>
        </p:nvCxnSpPr>
        <p:spPr>
          <a:xfrm>
            <a:off x="1733925" y="1651150"/>
            <a:ext cx="879300" cy="21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" name="Google Shape;64;p14"/>
          <p:cNvCxnSpPr>
            <a:stCxn id="60" idx="1"/>
            <a:endCxn id="62" idx="1"/>
          </p:cNvCxnSpPr>
          <p:nvPr/>
        </p:nvCxnSpPr>
        <p:spPr>
          <a:xfrm>
            <a:off x="1590350" y="2571612"/>
            <a:ext cx="870900" cy="26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5" name="Google Shape;65;p14"/>
          <p:cNvSpPr txBox="1"/>
          <p:nvPr/>
        </p:nvSpPr>
        <p:spPr>
          <a:xfrm>
            <a:off x="53250" y="1228725"/>
            <a:ext cx="1680600" cy="6945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木兰代替爸爸去当兵</a:t>
            </a:r>
            <a:endParaRPr sz="1800"/>
          </a:p>
        </p:txBody>
      </p:sp>
      <p:sp>
        <p:nvSpPr>
          <p:cNvPr id="66" name="Google Shape;66;p14"/>
          <p:cNvSpPr txBox="1"/>
          <p:nvPr/>
        </p:nvSpPr>
        <p:spPr>
          <a:xfrm>
            <a:off x="61850" y="2265600"/>
            <a:ext cx="1528500" cy="8031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木兰像男儿一样</a:t>
            </a:r>
            <a:endParaRPr sz="1800"/>
          </a:p>
        </p:txBody>
      </p:sp>
      <p:sp>
        <p:nvSpPr>
          <p:cNvPr id="67" name="Google Shape;67;p14"/>
          <p:cNvSpPr txBox="1"/>
          <p:nvPr/>
        </p:nvSpPr>
        <p:spPr>
          <a:xfrm>
            <a:off x="5461725" y="1727350"/>
            <a:ext cx="1749000" cy="4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想要做自己</a:t>
            </a:r>
            <a:endParaRPr sz="2400"/>
          </a:p>
        </p:txBody>
      </p:sp>
      <p:sp>
        <p:nvSpPr>
          <p:cNvPr id="68" name="Google Shape;68;p14"/>
          <p:cNvSpPr txBox="1"/>
          <p:nvPr/>
        </p:nvSpPr>
        <p:spPr>
          <a:xfrm>
            <a:off x="5592200" y="2596100"/>
            <a:ext cx="1680600" cy="6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和普通的女孩不一样</a:t>
            </a:r>
            <a:endParaRPr sz="1800"/>
          </a:p>
        </p:txBody>
      </p:sp>
      <p:cxnSp>
        <p:nvCxnSpPr>
          <p:cNvPr id="69" name="Google Shape;69;p14"/>
          <p:cNvCxnSpPr/>
          <p:nvPr/>
        </p:nvCxnSpPr>
        <p:spPr>
          <a:xfrm flipH="1">
            <a:off x="7058325" y="2886450"/>
            <a:ext cx="622200" cy="4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0" name="Google Shape;70;p14"/>
          <p:cNvCxnSpPr>
            <a:stCxn id="71" idx="1"/>
          </p:cNvCxnSpPr>
          <p:nvPr/>
        </p:nvCxnSpPr>
        <p:spPr>
          <a:xfrm flipH="1">
            <a:off x="6761250" y="1516425"/>
            <a:ext cx="651300" cy="350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2" name="Google Shape;72;p14"/>
          <p:cNvSpPr txBox="1"/>
          <p:nvPr/>
        </p:nvSpPr>
        <p:spPr>
          <a:xfrm>
            <a:off x="7540200" y="2550075"/>
            <a:ext cx="1603800" cy="8031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不喜欢打扮，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喜欢看人下棋</a:t>
            </a:r>
            <a:endParaRPr sz="1800"/>
          </a:p>
        </p:txBody>
      </p:sp>
      <p:sp>
        <p:nvSpPr>
          <p:cNvPr id="71" name="Google Shape;71;p14"/>
          <p:cNvSpPr txBox="1"/>
          <p:nvPr/>
        </p:nvSpPr>
        <p:spPr>
          <a:xfrm>
            <a:off x="7412550" y="1114875"/>
            <a:ext cx="1313400" cy="8031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唱《真情的自我》</a:t>
            </a:r>
            <a:endParaRPr sz="1800"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4294967295"/>
          </p:nvPr>
        </p:nvSpPr>
        <p:spPr>
          <a:xfrm>
            <a:off x="1133850" y="3503025"/>
            <a:ext cx="7388400" cy="1536900"/>
          </a:xfrm>
          <a:prstGeom prst="rect">
            <a:avLst/>
          </a:prstGeom>
          <a:solidFill>
            <a:srgbClr val="FFFF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推论的句型：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课文提到_____，所以我</a:t>
            </a: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认为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______。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在电影里，木兰_______，可以</a:t>
            </a:r>
            <a:r>
              <a:rPr lang="en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推论出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___________。</a:t>
            </a:r>
            <a:endParaRPr sz="1800"/>
          </a:p>
        </p:txBody>
      </p:sp>
      <p:sp>
        <p:nvSpPr>
          <p:cNvPr id="74" name="Google Shape;74;p14"/>
          <p:cNvSpPr txBox="1">
            <a:spLocks noGrp="1"/>
          </p:cNvSpPr>
          <p:nvPr>
            <p:ph type="title" idx="4294967295"/>
          </p:nvPr>
        </p:nvSpPr>
        <p:spPr>
          <a:xfrm>
            <a:off x="20535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FF"/>
                </a:solidFill>
              </a:rPr>
              <a:t>活动一</a:t>
            </a:r>
            <a:r>
              <a:rPr lang="en" sz="2400"/>
              <a:t>：我能够使用</a:t>
            </a:r>
            <a:r>
              <a:rPr lang="en" sz="2400" u="sng"/>
              <a:t>老师给的词/句型</a:t>
            </a:r>
            <a:r>
              <a:rPr lang="en" sz="2400"/>
              <a:t>来做</a:t>
            </a:r>
            <a:r>
              <a:rPr lang="en" sz="2400">
                <a:solidFill>
                  <a:srgbClr val="FF0000"/>
                </a:solidFill>
              </a:rPr>
              <a:t>推论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1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活动二</a:t>
            </a:r>
            <a:r>
              <a:rPr lang="en"/>
              <a:t>：我能够说出</a:t>
            </a:r>
            <a:r>
              <a:rPr lang="en" u="sng"/>
              <a:t>电影里的木兰的心情怎么样</a:t>
            </a:r>
            <a:r>
              <a:rPr lang="en"/>
              <a:t>，并</a:t>
            </a:r>
            <a:r>
              <a:rPr lang="en" u="sng"/>
              <a:t>用电影里的信息支持我的说法</a:t>
            </a:r>
            <a:r>
              <a:rPr lang="en"/>
              <a:t>。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311700" y="1374250"/>
            <a:ext cx="8520600" cy="31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u="sng">
                <a:solidFill>
                  <a:schemeClr val="accent5"/>
                </a:solidFill>
                <a:hlinkClick r:id="rId3"/>
              </a:rPr>
              <a:t>影片3</a:t>
            </a:r>
            <a:r>
              <a:rPr lang="en" sz="2800">
                <a:solidFill>
                  <a:schemeClr val="dk1"/>
                </a:solidFill>
              </a:rPr>
              <a:t>：</a:t>
            </a:r>
            <a:r>
              <a:rPr lang="en" sz="2400">
                <a:solidFill>
                  <a:schemeClr val="dk1"/>
                </a:solidFill>
              </a:rPr>
              <a:t>木兰去当兵的路上  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accent5"/>
                </a:solidFill>
                <a:hlinkClick r:id="rId3"/>
              </a:rPr>
              <a:t>https://www.youtube.com/watch?v=SDK45-sqyVQ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第一次看：请注意电影里木兰的心情</a:t>
            </a: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第二次看：跟伙伴一起做推测</a:t>
            </a:r>
            <a:endParaRPr sz="3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75050"/>
            <a:ext cx="8520600" cy="75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accent5"/>
                </a:solidFill>
                <a:hlinkClick r:id="rId3"/>
              </a:rPr>
              <a:t>影片3</a:t>
            </a:r>
            <a:r>
              <a:rPr lang="en"/>
              <a:t>：</a:t>
            </a:r>
            <a:r>
              <a:rPr lang="en" sz="2400"/>
              <a:t>木兰去当兵的路上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311700" y="7226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回答问题：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1.为什么木兰说“我能骗的了谁啊？”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2.木兰为什么说“我从没做过这种事”，她现在的心情怎么样？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-70475"/>
            <a:ext cx="8520600" cy="17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活动二</a:t>
            </a:r>
            <a:r>
              <a:rPr lang="en"/>
              <a:t>：我能够说出</a:t>
            </a:r>
            <a:r>
              <a:rPr lang="en" u="sng"/>
              <a:t>电影里的木兰的心情怎么样</a:t>
            </a:r>
            <a:r>
              <a:rPr lang="en"/>
              <a:t>，并</a:t>
            </a:r>
            <a:r>
              <a:rPr lang="en" u="sng"/>
              <a:t>用电影里的信息支持我的说法</a:t>
            </a:r>
            <a:r>
              <a:rPr lang="en"/>
              <a:t>。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看影片3 和影片4回答问题 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（范例）</a:t>
            </a:r>
            <a:endParaRPr sz="2400"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311700" y="1660525"/>
            <a:ext cx="3670500" cy="2984400"/>
          </a:xfrm>
          <a:prstGeom prst="rect">
            <a:avLst/>
          </a:prstGeom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在电影里，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600"/>
          </a:p>
          <a:p>
            <a:pPr marL="457200" lvl="0" indent="-3175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2"/>
          </p:nvPr>
        </p:nvSpPr>
        <p:spPr>
          <a:xfrm>
            <a:off x="4832400" y="1736875"/>
            <a:ext cx="3999900" cy="2984400"/>
          </a:xfrm>
          <a:prstGeom prst="rect">
            <a:avLst/>
          </a:prstGeom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可以推论出</a:t>
            </a: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0" indent="0" algn="l" rtl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4" name="Google Shape;94;p17"/>
          <p:cNvSpPr/>
          <p:nvPr/>
        </p:nvSpPr>
        <p:spPr>
          <a:xfrm>
            <a:off x="3982175" y="2437100"/>
            <a:ext cx="909900" cy="256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3982200" y="2762175"/>
            <a:ext cx="909900" cy="256500"/>
          </a:xfrm>
          <a:prstGeom prst="rightArrow">
            <a:avLst>
              <a:gd name="adj1" fmla="val 54424"/>
              <a:gd name="adj2" fmla="val 50000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7"/>
          <p:cNvSpPr/>
          <p:nvPr/>
        </p:nvSpPr>
        <p:spPr>
          <a:xfrm>
            <a:off x="3982200" y="3087250"/>
            <a:ext cx="909900" cy="256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7"/>
          <p:cNvSpPr/>
          <p:nvPr/>
        </p:nvSpPr>
        <p:spPr>
          <a:xfrm>
            <a:off x="3982200" y="3363800"/>
            <a:ext cx="909900" cy="256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7"/>
          <p:cNvSpPr/>
          <p:nvPr/>
        </p:nvSpPr>
        <p:spPr>
          <a:xfrm>
            <a:off x="3961925" y="3709775"/>
            <a:ext cx="909900" cy="256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7"/>
          <p:cNvSpPr txBox="1"/>
          <p:nvPr/>
        </p:nvSpPr>
        <p:spPr>
          <a:xfrm>
            <a:off x="808675" y="2437100"/>
            <a:ext cx="2170800" cy="4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木兰说“我能骗得了谁啊”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5337375" y="2419800"/>
            <a:ext cx="2170800" cy="4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木兰有些担心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accent5"/>
                </a:solidFill>
                <a:hlinkClick r:id="rId3"/>
              </a:rPr>
              <a:t>影片3</a:t>
            </a:r>
            <a:r>
              <a:rPr lang="en"/>
              <a:t>：</a:t>
            </a:r>
            <a:r>
              <a:rPr lang="en" sz="2400"/>
              <a:t>木兰去当兵的路上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口头讨论问题：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影片里有一个课文中没有的角色，为什么电影中会出现木须龙呢？</a:t>
            </a:r>
            <a:endParaRPr sz="3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>
            <a:spLocks noGrp="1"/>
          </p:cNvSpPr>
          <p:nvPr>
            <p:ph type="title"/>
          </p:nvPr>
        </p:nvSpPr>
        <p:spPr>
          <a:xfrm>
            <a:off x="311700" y="158575"/>
            <a:ext cx="8520600" cy="10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alibri"/>
                <a:ea typeface="Calibri"/>
                <a:cs typeface="Calibri"/>
                <a:sym typeface="Calibri"/>
              </a:rPr>
              <a:t>影片 4: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 木兰去了军营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https://www.youtube.com/watch?v=r3zzRby69lc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9"/>
          <p:cNvSpPr txBox="1">
            <a:spLocks noGrp="1"/>
          </p:cNvSpPr>
          <p:nvPr>
            <p:ph type="body" idx="1"/>
          </p:nvPr>
        </p:nvSpPr>
        <p:spPr>
          <a:xfrm>
            <a:off x="311700" y="1374250"/>
            <a:ext cx="8520600" cy="319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回答问题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1.别的士兵对木兰怎么样？</a:t>
            </a:r>
            <a:b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2.请看木兰的表情，她现在心情怎么样？</a:t>
            </a:r>
            <a:b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3.木兰现在的心情怎么样？ </a:t>
            </a:r>
            <a:b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影片4</a:t>
            </a:r>
            <a:r>
              <a:rPr lang="en"/>
              <a:t>：当兵的生活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1"/>
          </p:nvPr>
        </p:nvSpPr>
        <p:spPr>
          <a:xfrm>
            <a:off x="311700" y="1577700"/>
            <a:ext cx="8520600" cy="23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/>
              <a:t>第一次看：请注意电影里木兰的心情</a:t>
            </a: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/>
              <a:t>第二次看：跟伙伴一起做推测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311700" y="188400"/>
            <a:ext cx="8520600" cy="9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活动三</a:t>
            </a:r>
            <a:r>
              <a:rPr lang="en"/>
              <a:t>：我会用</a:t>
            </a:r>
            <a:r>
              <a:rPr lang="en">
                <a:solidFill>
                  <a:srgbClr val="38761D"/>
                </a:solidFill>
              </a:rPr>
              <a:t>表格</a:t>
            </a:r>
            <a:r>
              <a:rPr lang="en"/>
              <a:t>和</a:t>
            </a:r>
            <a:r>
              <a:rPr lang="en">
                <a:solidFill>
                  <a:srgbClr val="38761D"/>
                </a:solidFill>
              </a:rPr>
              <a:t>句型</a:t>
            </a:r>
            <a:r>
              <a:rPr lang="en"/>
              <a:t>来比较</a:t>
            </a:r>
            <a:r>
              <a:rPr lang="en" u="sng"/>
              <a:t>课文中和电影里的木兰有什么不同</a:t>
            </a:r>
            <a:r>
              <a:rPr lang="en"/>
              <a:t>，并且</a:t>
            </a:r>
            <a:r>
              <a:rPr lang="en">
                <a:solidFill>
                  <a:srgbClr val="FF0000"/>
                </a:solidFill>
              </a:rPr>
              <a:t>推论出</a:t>
            </a:r>
            <a:r>
              <a:rPr lang="en"/>
              <a:t>造成这些差异的原因。</a:t>
            </a:r>
            <a:endParaRPr/>
          </a:p>
        </p:txBody>
      </p:sp>
      <p:graphicFrame>
        <p:nvGraphicFramePr>
          <p:cNvPr id="124" name="Google Shape;124;p21"/>
          <p:cNvGraphicFramePr/>
          <p:nvPr/>
        </p:nvGraphicFramePr>
        <p:xfrm>
          <a:off x="311700" y="1297550"/>
          <a:ext cx="8520575" cy="3711075"/>
        </p:xfrm>
        <a:graphic>
          <a:graphicData uri="http://schemas.openxmlformats.org/drawingml/2006/table">
            <a:tbl>
              <a:tblPr>
                <a:noFill/>
                <a:tableStyleId>{16874215-E727-4812-A644-C9DA706A3E4E}</a:tableStyleId>
              </a:tblPr>
              <a:tblGrid>
                <a:gridCol w="135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课文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电影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来源-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(从哪里来？)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读者-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(给谁看的？)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2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分析-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(木兰是个怎样的人？你怎么知道？)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3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目的-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(为什么作者这样描写木兰)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223</Words>
  <Application>Microsoft Macintosh PowerPoint</Application>
  <PresentationFormat>On-screen Show (16:9)</PresentationFormat>
  <Paragraphs>81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Simple Light</vt:lpstr>
      <vt:lpstr> 花木兰  第五堂课</vt:lpstr>
      <vt:lpstr>活动一：我能够使用老师给的词/句型来做推论</vt:lpstr>
      <vt:lpstr>活动二：我能够说出电影里的木兰的心情怎么样，并用电影里的信息支持我的说法。</vt:lpstr>
      <vt:lpstr>影片3：木兰去当兵的路上</vt:lpstr>
      <vt:lpstr>活动二：我能够说出电影里的木兰的心情怎么样，并用电影里的信息支持我的说法。   看影片3 和影片4回答问题   （范例）</vt:lpstr>
      <vt:lpstr>影片3：木兰去当兵的路上 </vt:lpstr>
      <vt:lpstr>影片 4: 木兰去了军营 https://www.youtube.com/watch?v=r3zzRby69lc </vt:lpstr>
      <vt:lpstr>影片4：当兵的生活 </vt:lpstr>
      <vt:lpstr>活动三：我会用表格和句型来比较课文中和电影里的木兰有什么不同，并且推论出造成这些差异的原因。</vt:lpstr>
      <vt:lpstr>任务：  1.分组        2. 填写句型条</vt:lpstr>
      <vt:lpstr>活动四：我能够使用学过的词来比较课文和电影，并推论出造成这些差异的原因。</vt:lpstr>
      <vt:lpstr>活动五：我能够选择一个我喜欢的木兰，并用相关的信息支持我的说法。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花木兰  第五堂课</dc:title>
  <cp:lastModifiedBy>Meng Yeh</cp:lastModifiedBy>
  <cp:revision>1</cp:revision>
  <dcterms:modified xsi:type="dcterms:W3CDTF">2018-12-18T08:59:10Z</dcterms:modified>
</cp:coreProperties>
</file>