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Lato" panose="020F0502020204030203" pitchFamily="34" charset="77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52"/>
    <p:restoredTop sz="93415"/>
  </p:normalViewPr>
  <p:slideViewPr>
    <p:cSldViewPr snapToGrid="0">
      <p:cViewPr varScale="1">
        <p:scale>
          <a:sx n="60" d="100"/>
          <a:sy n="60" d="100"/>
        </p:scale>
        <p:origin x="176" y="4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d884b599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d884b599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d884b599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d884b599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3d884b599a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3d884b599a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3d884b599a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3d884b599a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3d94285bab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3d94285bab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268933" y="3166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0"/>
              <a:t>花木兰</a:t>
            </a:r>
            <a:endParaRPr sz="6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第六堂课</a:t>
            </a:r>
            <a:endParaRPr sz="3000"/>
          </a:p>
        </p:txBody>
      </p:sp>
      <p:sp>
        <p:nvSpPr>
          <p:cNvPr id="55" name="Google Shape;55;p13"/>
          <p:cNvSpPr txBox="1"/>
          <p:nvPr/>
        </p:nvSpPr>
        <p:spPr>
          <a:xfrm>
            <a:off x="59900" y="3206575"/>
            <a:ext cx="3000000" cy="19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Authors: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Ying Qiu 裘盈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Pengpeng Jiang 江朋鹏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Li Szu Ming黎思敏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Xiong Min熊旻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Ya-Ching Hsu-Kelkis 许雅菁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>
                <a:solidFill>
                  <a:srgbClr val="0000FF"/>
                </a:solidFill>
              </a:rPr>
              <a:t>活动一</a:t>
            </a:r>
            <a:r>
              <a:rPr lang="en" dirty="0" err="1"/>
              <a:t>：我</a:t>
            </a:r>
            <a:r>
              <a:rPr lang="zh-TW" altLang="en" dirty="0"/>
              <a:t>可以</a:t>
            </a:r>
            <a:r>
              <a:rPr lang="en" dirty="0" err="1"/>
              <a:t>指出剧本作为文本的特色</a:t>
            </a:r>
            <a:endParaRPr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 err="1"/>
              <a:t>快速地看过剧本。想一想我们前几天读过的课文。你发现了</a:t>
            </a:r>
            <a:r>
              <a:rPr lang="en" u="sng" dirty="0" err="1"/>
              <a:t>哪些不同的地方</a:t>
            </a:r>
            <a:r>
              <a:rPr lang="en" dirty="0"/>
              <a:t>？</a:t>
            </a:r>
            <a:endParaRPr dirty="0"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 err="1"/>
              <a:t>你觉得</a:t>
            </a:r>
            <a:r>
              <a:rPr lang="zh-TW" altLang="en" dirty="0"/>
              <a:t>剧本</a:t>
            </a:r>
            <a:r>
              <a:rPr lang="zh-TW" altLang="en-US" dirty="0"/>
              <a:t>的</a:t>
            </a:r>
            <a:r>
              <a:rPr lang="en" u="sng" dirty="0" err="1"/>
              <a:t>段</a:t>
            </a:r>
            <a:r>
              <a:rPr lang="zh-TW" altLang="en" u="sng" dirty="0"/>
              <a:t>落分明</a:t>
            </a:r>
            <a:r>
              <a:rPr lang="en" dirty="0" err="1"/>
              <a:t>吗</a:t>
            </a:r>
            <a:r>
              <a:rPr lang="en" dirty="0"/>
              <a:t>？</a:t>
            </a:r>
            <a:endParaRPr dirty="0"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 err="1"/>
              <a:t>找一找这些</a:t>
            </a:r>
            <a:r>
              <a:rPr lang="en" u="sng" dirty="0" err="1"/>
              <a:t>标点符号</a:t>
            </a:r>
            <a:r>
              <a:rPr lang="en" dirty="0" err="1"/>
              <a:t>。它们代表什么意思</a:t>
            </a:r>
            <a:r>
              <a:rPr lang="en" dirty="0"/>
              <a:t>？ </a:t>
            </a:r>
            <a:r>
              <a:rPr lang="en" b="1" dirty="0"/>
              <a:t> </a:t>
            </a:r>
            <a:r>
              <a:rPr lang="en" sz="2400" b="1" dirty="0">
                <a:solidFill>
                  <a:srgbClr val="FF0000"/>
                </a:solidFill>
              </a:rPr>
              <a:t> ：   </a:t>
            </a:r>
            <a:r>
              <a:rPr lang="en" sz="2400" b="1" dirty="0"/>
              <a:t>  </a:t>
            </a:r>
            <a:r>
              <a:rPr lang="en" sz="2400" b="1" dirty="0">
                <a:solidFill>
                  <a:srgbClr val="0000FF"/>
                </a:solidFill>
              </a:rPr>
              <a:t> （     ）</a:t>
            </a:r>
            <a:endParaRPr sz="2400" b="1" dirty="0">
              <a:solidFill>
                <a:srgbClr val="0000FF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104275"/>
            <a:ext cx="8520600" cy="93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活动二</a:t>
            </a:r>
            <a:r>
              <a:rPr lang="en"/>
              <a:t>： 我会从</a:t>
            </a:r>
            <a:r>
              <a:rPr lang="en" u="sng"/>
              <a:t>剧本里的对话</a:t>
            </a:r>
            <a:r>
              <a:rPr lang="en"/>
              <a:t>推论出角色的情绪或个性特质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569150"/>
            <a:ext cx="8520600" cy="299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用</a:t>
            </a:r>
            <a:r>
              <a:rPr lang="en">
                <a:solidFill>
                  <a:srgbClr val="0000FF"/>
                </a:solidFill>
              </a:rPr>
              <a:t>阅读标记</a:t>
            </a:r>
            <a:r>
              <a:rPr lang="en"/>
              <a:t>找出对话中表达</a:t>
            </a:r>
            <a:r>
              <a:rPr lang="en">
                <a:solidFill>
                  <a:srgbClr val="FF0000"/>
                </a:solidFill>
              </a:rPr>
              <a:t>情绪</a:t>
            </a:r>
            <a:r>
              <a:rPr lang="en"/>
              <a:t>的字词。</a:t>
            </a:r>
            <a:endParaRPr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推论说话者的</a:t>
            </a:r>
            <a:r>
              <a:rPr lang="en" u="sng">
                <a:solidFill>
                  <a:srgbClr val="FF0000"/>
                </a:solidFill>
              </a:rPr>
              <a:t>情绪</a:t>
            </a:r>
            <a:r>
              <a:rPr lang="en"/>
              <a:t>或</a:t>
            </a:r>
            <a:r>
              <a:rPr lang="en" u="sng">
                <a:solidFill>
                  <a:srgbClr val="FF0000"/>
                </a:solidFill>
              </a:rPr>
              <a:t>观点</a:t>
            </a:r>
            <a:r>
              <a:rPr lang="en"/>
              <a:t>。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5分钟独立阅读+做标记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小组合作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10分钟组员分享</a:t>
            </a:r>
            <a:endParaRPr/>
          </a:p>
        </p:txBody>
      </p:sp>
      <p:pic>
        <p:nvPicPr>
          <p:cNvPr id="68" name="Google Shape;68;p15" descr="Image result for perspectives clip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23725" y="1944525"/>
            <a:ext cx="733775" cy="733775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/>
          <p:nvPr/>
        </p:nvSpPr>
        <p:spPr>
          <a:xfrm>
            <a:off x="3217363" y="3098700"/>
            <a:ext cx="1546500" cy="852300"/>
          </a:xfrm>
          <a:prstGeom prst="wedgeRectCallout">
            <a:avLst>
              <a:gd name="adj1" fmla="val 72998"/>
              <a:gd name="adj2" fmla="val 80780"/>
            </a:avLst>
          </a:prstGeom>
          <a:solidFill>
            <a:srgbClr val="EAD1D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他说这句话的时候，他可能</a:t>
            </a:r>
            <a:r>
              <a:rPr lang="en">
                <a:solidFill>
                  <a:srgbClr val="FF0000"/>
                </a:solidFill>
              </a:rPr>
              <a:t>觉得</a:t>
            </a:r>
            <a:r>
              <a:rPr lang="en"/>
              <a:t>...因为....</a:t>
            </a:r>
            <a:endParaRPr/>
          </a:p>
        </p:txBody>
      </p:sp>
      <p:sp>
        <p:nvSpPr>
          <p:cNvPr id="70" name="Google Shape;70;p15"/>
          <p:cNvSpPr/>
          <p:nvPr/>
        </p:nvSpPr>
        <p:spPr>
          <a:xfrm>
            <a:off x="4822625" y="2415700"/>
            <a:ext cx="1546500" cy="852300"/>
          </a:xfrm>
          <a:prstGeom prst="wedgeRectCallout">
            <a:avLst>
              <a:gd name="adj1" fmla="val -45037"/>
              <a:gd name="adj2" fmla="val 75830"/>
            </a:avLst>
          </a:prstGeom>
          <a:solidFill>
            <a:srgbClr val="EAD1D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他说这句话的时候，他可能</a:t>
            </a:r>
            <a:r>
              <a:rPr lang="en">
                <a:solidFill>
                  <a:srgbClr val="FF0000"/>
                </a:solidFill>
              </a:rPr>
              <a:t>认为</a:t>
            </a:r>
            <a:r>
              <a:rPr lang="en"/>
              <a:t>...因为....</a:t>
            </a:r>
            <a:endParaRPr/>
          </a:p>
        </p:txBody>
      </p:sp>
      <p:sp>
        <p:nvSpPr>
          <p:cNvPr id="71" name="Google Shape;71;p15"/>
          <p:cNvSpPr/>
          <p:nvPr/>
        </p:nvSpPr>
        <p:spPr>
          <a:xfrm>
            <a:off x="6427875" y="2841900"/>
            <a:ext cx="1546500" cy="852300"/>
          </a:xfrm>
          <a:prstGeom prst="wedgeRectCallout">
            <a:avLst>
              <a:gd name="adj1" fmla="val -61309"/>
              <a:gd name="adj2" fmla="val 86276"/>
            </a:avLst>
          </a:prstGeom>
          <a:solidFill>
            <a:srgbClr val="EAD1D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我的想法跟你不同。我认为他说这句话的时候....</a:t>
            </a:r>
            <a:endParaRPr/>
          </a:p>
        </p:txBody>
      </p:sp>
      <p:sp>
        <p:nvSpPr>
          <p:cNvPr id="72" name="Google Shape;72;p15"/>
          <p:cNvSpPr/>
          <p:nvPr/>
        </p:nvSpPr>
        <p:spPr>
          <a:xfrm>
            <a:off x="7285800" y="3897425"/>
            <a:ext cx="1546500" cy="852300"/>
          </a:xfrm>
          <a:prstGeom prst="wedgeRectCallout">
            <a:avLst>
              <a:gd name="adj1" fmla="val -105036"/>
              <a:gd name="adj2" fmla="val -22510"/>
            </a:avLst>
          </a:prstGeom>
          <a:solidFill>
            <a:srgbClr val="EAD1D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我同意你的说法。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0" y="714075"/>
            <a:ext cx="9048600" cy="436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</a:rPr>
              <a:t>【第二幕】</a:t>
            </a:r>
            <a:endParaRPr sz="1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</a:rPr>
              <a:t>　　</a:t>
            </a: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</a:rPr>
              <a:t>场景：去打仗的路上。</a:t>
            </a:r>
            <a:endParaRPr sz="1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</a:rPr>
              <a:t>　　人物：花木兰、李大哥、刘大哥、张大哥（从不同地方来。一起去战场。）</a:t>
            </a:r>
            <a:endParaRPr sz="1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</a:rPr>
              <a:t>　　</a:t>
            </a:r>
            <a:endParaRPr sz="1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</a:rPr>
              <a:t>     （四人先后出场。）</a:t>
            </a:r>
            <a:endParaRPr sz="1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</a:rPr>
              <a:t>　　木兰：哇！我们都是去打仗的，在路上碰到了。</a:t>
            </a:r>
            <a:endParaRPr sz="1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</a:rPr>
              <a:t>　　李大哥：太好了，我们四人一起走，就可以互相照顾了！</a:t>
            </a:r>
            <a:endParaRPr sz="1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</a:rPr>
              <a:t>　　张大哥：对呀对呀</a:t>
            </a:r>
            <a:r>
              <a:rPr lang="en" sz="1400" b="1">
                <a:solidFill>
                  <a:srgbClr val="000000"/>
                </a:solidFill>
                <a:highlight>
                  <a:srgbClr val="FFFFFF"/>
                </a:highlight>
              </a:rPr>
              <a:t>！</a:t>
            </a:r>
            <a:endParaRPr sz="1400" b="1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</a:rPr>
              <a:t>　　刘大哥：唉！</a:t>
            </a:r>
            <a:endParaRPr sz="1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</a:rPr>
              <a:t>　　木兰：刘大哥，你为什么叹气？是不是你不愿意去打仗啊？</a:t>
            </a:r>
            <a:endParaRPr sz="1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</a:rPr>
              <a:t>　　刘大哥：不是，只是我想来想去，觉得我们男人太辛苦了。</a:t>
            </a:r>
            <a:endParaRPr sz="1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</a:rPr>
              <a:t>　　木兰：为什么这么说？</a:t>
            </a:r>
            <a:endParaRPr sz="1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</a:rPr>
              <a:t>　　刘大哥：我们男人要去打仗，可是女人整天待在家里，事事都要男人做。这太不公平了。</a:t>
            </a:r>
            <a:endParaRPr sz="1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</a:rPr>
              <a:t>　　木兰：刘大哥，你这么说我不同意！谁说女人整天待在家里？谁说事事都要男人做？男人在战场打仗，女 </a:t>
            </a:r>
            <a:endParaRPr sz="1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</a:rPr>
              <a:t>                人在家种菜和织布(knit)。你想想，我们吃的是谁种的？你看看，我们穿的是谁织的？谁说女子不如男？</a:t>
            </a:r>
            <a:endParaRPr sz="1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</a:rPr>
              <a:t>　　李大哥、张大哥：你说的对，女人也是很辛苦哇！</a:t>
            </a:r>
            <a:endParaRPr sz="1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78" name="Google Shape;78;p16"/>
          <p:cNvSpPr/>
          <p:nvPr/>
        </p:nvSpPr>
        <p:spPr>
          <a:xfrm>
            <a:off x="4966838" y="2042900"/>
            <a:ext cx="1546500" cy="852300"/>
          </a:xfrm>
          <a:prstGeom prst="wedgeRectCallout">
            <a:avLst>
              <a:gd name="adj1" fmla="val 72998"/>
              <a:gd name="adj2" fmla="val 80780"/>
            </a:avLst>
          </a:prstGeom>
          <a:solidFill>
            <a:srgbClr val="EAD1D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他说这句话的时候，他可能</a:t>
            </a:r>
            <a:r>
              <a:rPr lang="en">
                <a:solidFill>
                  <a:srgbClr val="FF0000"/>
                </a:solidFill>
              </a:rPr>
              <a:t>觉得 (感觉)</a:t>
            </a:r>
            <a:r>
              <a:rPr lang="en"/>
              <a:t>...因为....</a:t>
            </a:r>
            <a:endParaRPr/>
          </a:p>
        </p:txBody>
      </p:sp>
      <p:sp>
        <p:nvSpPr>
          <p:cNvPr id="79" name="Google Shape;79;p16"/>
          <p:cNvSpPr/>
          <p:nvPr/>
        </p:nvSpPr>
        <p:spPr>
          <a:xfrm>
            <a:off x="7109875" y="2469075"/>
            <a:ext cx="1546500" cy="852300"/>
          </a:xfrm>
          <a:prstGeom prst="wedgeRectCallout">
            <a:avLst>
              <a:gd name="adj1" fmla="val -45037"/>
              <a:gd name="adj2" fmla="val 75830"/>
            </a:avLst>
          </a:prstGeom>
          <a:solidFill>
            <a:srgbClr val="EAD1D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他说这句话的时候，他可能</a:t>
            </a:r>
            <a:r>
              <a:rPr lang="en">
                <a:solidFill>
                  <a:srgbClr val="FF0000"/>
                </a:solidFill>
              </a:rPr>
              <a:t>认为</a:t>
            </a:r>
            <a:r>
              <a:rPr lang="en"/>
              <a:t>木兰是个...的人...因为....</a:t>
            </a:r>
            <a:endParaRPr/>
          </a:p>
        </p:txBody>
      </p:sp>
      <p:sp>
        <p:nvSpPr>
          <p:cNvPr id="80" name="Google Shape;80;p16"/>
          <p:cNvSpPr txBox="1"/>
          <p:nvPr/>
        </p:nvSpPr>
        <p:spPr>
          <a:xfrm>
            <a:off x="4474075" y="1640125"/>
            <a:ext cx="379200" cy="3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活动三</a:t>
            </a:r>
            <a:r>
              <a:rPr lang="en"/>
              <a:t>：我学习使用</a:t>
            </a:r>
            <a:r>
              <a:rPr lang="en">
                <a:solidFill>
                  <a:srgbClr val="FF0000"/>
                </a:solidFill>
              </a:rPr>
              <a:t>朗读技巧</a:t>
            </a:r>
            <a:r>
              <a:rPr lang="en"/>
              <a:t>来读剧本</a:t>
            </a:r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85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长句子--&gt; 断句                        </a:t>
            </a:r>
            <a:endParaRPr sz="1800"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在标点符号的地方停顿</a:t>
            </a:r>
            <a:endParaRPr sz="1800"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改变语调来表达情绪</a:t>
            </a:r>
            <a:endParaRPr sz="1800"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改变音量</a:t>
            </a:r>
            <a:endParaRPr sz="1800"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加入脸部表情</a:t>
            </a:r>
            <a:endParaRPr sz="1800"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找重点词，然后加重语气</a:t>
            </a:r>
            <a:endParaRPr sz="1800"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重复读几次</a:t>
            </a:r>
            <a:endParaRPr sz="1800"/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2"/>
          </p:nvPr>
        </p:nvSpPr>
        <p:spPr>
          <a:xfrm>
            <a:off x="4628450" y="1152475"/>
            <a:ext cx="4203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>
                <a:solidFill>
                  <a:schemeClr val="dk1"/>
                </a:solidFill>
                <a:highlight>
                  <a:srgbClr val="FFFFFF"/>
                </a:highlight>
              </a:rPr>
              <a:t>（范例）</a:t>
            </a:r>
            <a:endParaRPr sz="2400" b="1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>
                <a:solidFill>
                  <a:schemeClr val="dk1"/>
                </a:solidFill>
                <a:highlight>
                  <a:srgbClr val="FFFFFF"/>
                </a:highlight>
              </a:rPr>
              <a:t>木兰：刘大哥，你为什么</a:t>
            </a:r>
            <a:r>
              <a:rPr lang="en" sz="2400" b="1">
                <a:solidFill>
                  <a:srgbClr val="0000FF"/>
                </a:solidFill>
                <a:highlight>
                  <a:srgbClr val="FFFFFF"/>
                </a:highlight>
              </a:rPr>
              <a:t>叹气</a:t>
            </a:r>
            <a:r>
              <a:rPr lang="en" sz="2400" b="1">
                <a:solidFill>
                  <a:schemeClr val="dk1"/>
                </a:solidFill>
                <a:highlight>
                  <a:srgbClr val="FFFFFF"/>
                </a:highlight>
              </a:rPr>
              <a:t>？是不是你不愿意去</a:t>
            </a:r>
            <a:r>
              <a:rPr lang="en" sz="2400" b="1">
                <a:solidFill>
                  <a:srgbClr val="0000FF"/>
                </a:solidFill>
                <a:highlight>
                  <a:srgbClr val="FFFFFF"/>
                </a:highlight>
              </a:rPr>
              <a:t>打仗</a:t>
            </a:r>
            <a:r>
              <a:rPr lang="en" sz="2400" b="1">
                <a:solidFill>
                  <a:schemeClr val="dk1"/>
                </a:solidFill>
                <a:highlight>
                  <a:srgbClr val="FFFFFF"/>
                </a:highlight>
              </a:rPr>
              <a:t>啊？</a:t>
            </a:r>
            <a:endParaRPr sz="2400" b="1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88" name="Google Shape;8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38545" y="2962713"/>
            <a:ext cx="1001000" cy="1606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63200" y="3103800"/>
            <a:ext cx="952500" cy="132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7" descr="Image result for pause clipart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62500" y="1652950"/>
            <a:ext cx="476525" cy="47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7" descr="Image result for cut the sentence clipart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49675" y="1133650"/>
            <a:ext cx="476525" cy="51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7" descr="Image result for volume clipart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862650" y="2777697"/>
            <a:ext cx="348375" cy="402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128600" y="2338425"/>
            <a:ext cx="1183000" cy="123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7" descr="Image result for emotion clipart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835200" y="2418475"/>
            <a:ext cx="410325" cy="306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7" descr="Image result for repeat clipart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106488" y="4497904"/>
            <a:ext cx="410325" cy="427321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7" descr="Image result for key word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459372" y="3913522"/>
            <a:ext cx="718061" cy="40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>
            <a:spLocks noGrp="1"/>
          </p:cNvSpPr>
          <p:nvPr>
            <p:ph type="title"/>
          </p:nvPr>
        </p:nvSpPr>
        <p:spPr>
          <a:xfrm>
            <a:off x="311700" y="1995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活动四：</a:t>
            </a:r>
            <a:r>
              <a:rPr lang="en"/>
              <a:t>我会用朗读技巧来读剧本</a:t>
            </a:r>
            <a:endParaRPr/>
          </a:p>
        </p:txBody>
      </p:sp>
      <p:sp>
        <p:nvSpPr>
          <p:cNvPr id="102" name="Google Shape;102;p18"/>
          <p:cNvSpPr txBox="1">
            <a:spLocks noGrp="1"/>
          </p:cNvSpPr>
          <p:nvPr>
            <p:ph type="body" idx="1"/>
          </p:nvPr>
        </p:nvSpPr>
        <p:spPr>
          <a:xfrm>
            <a:off x="0" y="714075"/>
            <a:ext cx="9048600" cy="436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</a:rPr>
              <a:t>【第二幕】</a:t>
            </a:r>
            <a:endParaRPr sz="1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</a:rPr>
              <a:t>　　</a:t>
            </a: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</a:rPr>
              <a:t>场景：去打仗的路上。</a:t>
            </a:r>
            <a:endParaRPr sz="1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</a:rPr>
              <a:t>　　人物：花木兰、李大哥、刘大哥、张大哥（从不同地方来。一起去战场。）</a:t>
            </a:r>
            <a:endParaRPr sz="1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</a:rPr>
              <a:t>　　</a:t>
            </a:r>
            <a:endParaRPr sz="1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</a:rPr>
              <a:t>     （四人先后出场。）</a:t>
            </a:r>
            <a:endParaRPr sz="1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</a:rPr>
              <a:t>　　木兰：哇！我们都是去打仗的，在路上碰到了。</a:t>
            </a:r>
            <a:endParaRPr sz="1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</a:rPr>
              <a:t>　　李大哥：太好了，我们四人一起走，就可以互相照顾了！</a:t>
            </a:r>
            <a:endParaRPr sz="1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</a:rPr>
              <a:t>　　张大哥：对呀对呀</a:t>
            </a:r>
            <a:r>
              <a:rPr lang="en" sz="1400" b="1">
                <a:solidFill>
                  <a:srgbClr val="000000"/>
                </a:solidFill>
                <a:highlight>
                  <a:srgbClr val="FFFFFF"/>
                </a:highlight>
              </a:rPr>
              <a:t>！</a:t>
            </a:r>
            <a:endParaRPr sz="1400" b="1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</a:rPr>
              <a:t>　　刘大哥：唉！</a:t>
            </a:r>
            <a:endParaRPr sz="1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</a:rPr>
              <a:t>　　木兰：刘大哥，你为什么叹气？是不是你不愿意去打仗啊？</a:t>
            </a:r>
            <a:endParaRPr sz="1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</a:rPr>
              <a:t>　　刘大哥：不是，只是我想来想去，觉得我们男人太辛苦了。</a:t>
            </a:r>
            <a:endParaRPr sz="1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</a:rPr>
              <a:t>　　木兰：为什么这么说？</a:t>
            </a:r>
            <a:endParaRPr sz="1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</a:rPr>
              <a:t>　　刘大哥：我们男人要去打仗，可是女人整天待在家里，事事都要男人做。这太不公平了。</a:t>
            </a:r>
            <a:endParaRPr sz="1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</a:rPr>
              <a:t>　　木兰：刘大哥，你这么说我不同意！谁说女人整天待在家里？谁说事事都要男人做？男人在战场打仗，女 </a:t>
            </a:r>
            <a:endParaRPr sz="1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</a:rPr>
              <a:t>                人在家种菜和织布(knit)。你想想，我们吃的是谁种的？你看看，我们穿的是谁织的？谁说女子不如男？</a:t>
            </a:r>
            <a:endParaRPr sz="1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</a:rPr>
              <a:t>　　李大哥、张大哥：你说的对，女人也是很辛苦哇！</a:t>
            </a:r>
            <a:endParaRPr sz="1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03" name="Google Shape;103;p18"/>
          <p:cNvSpPr txBox="1"/>
          <p:nvPr/>
        </p:nvSpPr>
        <p:spPr>
          <a:xfrm>
            <a:off x="4474075" y="1640125"/>
            <a:ext cx="379200" cy="3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125</Words>
  <Application>Microsoft Macintosh PowerPoint</Application>
  <PresentationFormat>On-screen Show (16:9)</PresentationFormat>
  <Paragraphs>67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Lato</vt:lpstr>
      <vt:lpstr>Arial</vt:lpstr>
      <vt:lpstr>Simple Light</vt:lpstr>
      <vt:lpstr>花木兰  第六堂课</vt:lpstr>
      <vt:lpstr>活动一：我可以指出剧本作为文本的特色</vt:lpstr>
      <vt:lpstr>活动二： 我会从剧本里的对话推论出角色的情绪或个性特质</vt:lpstr>
      <vt:lpstr>PowerPoint Presentation</vt:lpstr>
      <vt:lpstr>活动三：我学习使用朗读技巧来读剧本</vt:lpstr>
      <vt:lpstr>活动四：我会用朗读技巧来读剧本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花木兰  第六堂课</dc:title>
  <cp:lastModifiedBy>Meng Yeh</cp:lastModifiedBy>
  <cp:revision>3</cp:revision>
  <dcterms:modified xsi:type="dcterms:W3CDTF">2018-12-18T09:42:29Z</dcterms:modified>
</cp:coreProperties>
</file>