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690"/>
  </p:normalViewPr>
  <p:slideViewPr>
    <p:cSldViewPr snapToGrid="0">
      <p:cViewPr varScale="1">
        <p:scale>
          <a:sx n="98" d="100"/>
          <a:sy n="98" d="100"/>
        </p:scale>
        <p:origin x="200" y="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a683677a9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a683677a9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a683677a9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a683677a9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683677a9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a683677a9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d8b28f22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d8b28f22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a683677a9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a683677a9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a683677a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a683677a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d8b28f22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d8b28f22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d8b28f2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d8b28f2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/>
              <a:t>花木兰</a:t>
            </a: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第七堂课</a:t>
            </a:r>
            <a:endParaRPr sz="30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397925"/>
            <a:ext cx="85206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对话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All the images in this document are screenshots from Disney Movie-Mulan.</a:t>
            </a:r>
            <a:endParaRPr sz="1200"/>
          </a:p>
        </p:txBody>
      </p:sp>
      <p:sp>
        <p:nvSpPr>
          <p:cNvPr id="56" name="Google Shape;56;p13"/>
          <p:cNvSpPr txBox="1"/>
          <p:nvPr/>
        </p:nvSpPr>
        <p:spPr>
          <a:xfrm>
            <a:off x="193825" y="2603525"/>
            <a:ext cx="3000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Authors: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Ying Qiu 裘盈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Pengpeng Jiang 江朋鹏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Li Szu Ming黎思敏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Xiong Min熊旻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Ya-Ching Hsu-Kelkis 许雅菁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对话写作练习-写出电影画面里的对话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01226" cy="36807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要求</a:t>
            </a:r>
            <a:r>
              <a:rPr lang="en" dirty="0"/>
              <a:t>：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 err="1"/>
              <a:t>选</a:t>
            </a:r>
            <a:r>
              <a:rPr lang="zh-TW" altLang="en"/>
              <a:t>一</a:t>
            </a:r>
            <a:r>
              <a:rPr lang="en"/>
              <a:t>个电影画面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 err="1"/>
              <a:t>用至少五个这个单元教过的新词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 err="1"/>
              <a:t>写出在图片中人物的对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 err="1"/>
              <a:t>写出木兰的回应</a:t>
            </a:r>
            <a:r>
              <a:rPr lang="en" dirty="0"/>
              <a:t>/</a:t>
            </a:r>
            <a:r>
              <a:rPr lang="en" dirty="0" err="1"/>
              <a:t>反应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 err="1"/>
              <a:t>表达出说话者对木兰的看法或感受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05700" y="114725"/>
            <a:ext cx="8726700" cy="9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活动一：提示：(当媒婆发现木兰不会做家事的时候,...)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范例</a:t>
            </a:r>
            <a:endParaRPr sz="2400"/>
          </a:p>
        </p:txBody>
      </p:sp>
      <p:pic>
        <p:nvPicPr>
          <p:cNvPr id="68" name="Google Shape;68;p15" descr="Image result for mulan movi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025" y="1093650"/>
            <a:ext cx="6604001" cy="39200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1546550" y="1017725"/>
            <a:ext cx="2540100" cy="2182500"/>
          </a:xfrm>
          <a:prstGeom prst="wedgeEllipseCallout">
            <a:avLst>
              <a:gd name="adj1" fmla="val 72662"/>
              <a:gd name="adj2" fmla="val 371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花木兰连做家事都不会，真不像一般的女孩子。我觉得她一定不可能做一个好新娘的！</a:t>
            </a:r>
            <a:endParaRPr sz="1800"/>
          </a:p>
        </p:txBody>
      </p:sp>
      <p:cxnSp>
        <p:nvCxnSpPr>
          <p:cNvPr id="70" name="Google Shape;70;p15"/>
          <p:cNvCxnSpPr/>
          <p:nvPr/>
        </p:nvCxnSpPr>
        <p:spPr>
          <a:xfrm rot="10800000" flipH="1">
            <a:off x="1773489" y="1528570"/>
            <a:ext cx="2075700" cy="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5"/>
          <p:cNvCxnSpPr/>
          <p:nvPr/>
        </p:nvCxnSpPr>
        <p:spPr>
          <a:xfrm rot="10800000" flipH="1">
            <a:off x="1773489" y="2644380"/>
            <a:ext cx="2154000" cy="3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15"/>
          <p:cNvCxnSpPr/>
          <p:nvPr/>
        </p:nvCxnSpPr>
        <p:spPr>
          <a:xfrm>
            <a:off x="1580450" y="2077150"/>
            <a:ext cx="28449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15"/>
          <p:cNvCxnSpPr/>
          <p:nvPr/>
        </p:nvCxnSpPr>
        <p:spPr>
          <a:xfrm>
            <a:off x="1580450" y="2383650"/>
            <a:ext cx="2480700" cy="1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74;p15"/>
          <p:cNvCxnSpPr/>
          <p:nvPr/>
        </p:nvCxnSpPr>
        <p:spPr>
          <a:xfrm rot="10800000" flipH="1">
            <a:off x="1636900" y="1796413"/>
            <a:ext cx="2382000" cy="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5"/>
          <p:cNvSpPr/>
          <p:nvPr/>
        </p:nvSpPr>
        <p:spPr>
          <a:xfrm flipH="1">
            <a:off x="4718800" y="3499550"/>
            <a:ext cx="2382000" cy="1514100"/>
          </a:xfrm>
          <a:prstGeom prst="cloudCallout">
            <a:avLst>
              <a:gd name="adj1" fmla="val -24878"/>
              <a:gd name="adj2" fmla="val -626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唉！我就是没办法把家事做好呀...父亲和母亲一定觉得很丢脸...</a:t>
            </a:r>
            <a:endParaRPr/>
          </a:p>
        </p:txBody>
      </p:sp>
      <p:cxnSp>
        <p:nvCxnSpPr>
          <p:cNvPr id="76" name="Google Shape;76;p15"/>
          <p:cNvCxnSpPr/>
          <p:nvPr/>
        </p:nvCxnSpPr>
        <p:spPr>
          <a:xfrm>
            <a:off x="4723460" y="4111550"/>
            <a:ext cx="23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15"/>
          <p:cNvCxnSpPr/>
          <p:nvPr/>
        </p:nvCxnSpPr>
        <p:spPr>
          <a:xfrm>
            <a:off x="4831650" y="3916450"/>
            <a:ext cx="2020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5"/>
          <p:cNvCxnSpPr/>
          <p:nvPr/>
        </p:nvCxnSpPr>
        <p:spPr>
          <a:xfrm rot="10800000" flipH="1">
            <a:off x="4724811" y="4306650"/>
            <a:ext cx="2370000" cy="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15"/>
          <p:cNvCxnSpPr/>
          <p:nvPr/>
        </p:nvCxnSpPr>
        <p:spPr>
          <a:xfrm>
            <a:off x="5044561" y="4553775"/>
            <a:ext cx="2018100" cy="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88100" y="114725"/>
            <a:ext cx="87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活动二：提示：(当媒婆发现木兰不会做家事的时候,...)</a:t>
            </a:r>
            <a:endParaRPr/>
          </a:p>
        </p:txBody>
      </p:sp>
      <p:pic>
        <p:nvPicPr>
          <p:cNvPr id="85" name="Google Shape;85;p16" descr="Image result for mulan movi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025" y="1093650"/>
            <a:ext cx="6604001" cy="3920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1546550" y="1017725"/>
            <a:ext cx="2540100" cy="2182500"/>
          </a:xfrm>
          <a:prstGeom prst="wedgeEllipseCallout">
            <a:avLst>
              <a:gd name="adj1" fmla="val 72662"/>
              <a:gd name="adj2" fmla="val 371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7" name="Google Shape;87;p16"/>
          <p:cNvCxnSpPr>
            <a:stCxn id="86" idx="1"/>
            <a:endCxn id="86" idx="6"/>
          </p:cNvCxnSpPr>
          <p:nvPr/>
        </p:nvCxnSpPr>
        <p:spPr>
          <a:xfrm>
            <a:off x="1918539" y="1337345"/>
            <a:ext cx="1796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6"/>
          <p:cNvCxnSpPr>
            <a:stCxn id="86" idx="2"/>
          </p:cNvCxnSpPr>
          <p:nvPr/>
        </p:nvCxnSpPr>
        <p:spPr>
          <a:xfrm>
            <a:off x="1918539" y="2880605"/>
            <a:ext cx="1796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6"/>
          <p:cNvCxnSpPr/>
          <p:nvPr/>
        </p:nvCxnSpPr>
        <p:spPr>
          <a:xfrm>
            <a:off x="1580450" y="2077150"/>
            <a:ext cx="28449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6"/>
          <p:cNvCxnSpPr/>
          <p:nvPr/>
        </p:nvCxnSpPr>
        <p:spPr>
          <a:xfrm>
            <a:off x="1682050" y="2528700"/>
            <a:ext cx="2291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6"/>
          <p:cNvCxnSpPr/>
          <p:nvPr/>
        </p:nvCxnSpPr>
        <p:spPr>
          <a:xfrm rot="10800000" flipH="1">
            <a:off x="1648175" y="1716000"/>
            <a:ext cx="2382000" cy="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6"/>
          <p:cNvSpPr/>
          <p:nvPr/>
        </p:nvSpPr>
        <p:spPr>
          <a:xfrm flipH="1">
            <a:off x="4718800" y="3499550"/>
            <a:ext cx="2382000" cy="1514100"/>
          </a:xfrm>
          <a:prstGeom prst="cloudCallout">
            <a:avLst>
              <a:gd name="adj1" fmla="val -24878"/>
              <a:gd name="adj2" fmla="val -626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3" name="Google Shape;93;p16"/>
          <p:cNvCxnSpPr>
            <a:stCxn id="92" idx="2"/>
            <a:endCxn id="92" idx="0"/>
          </p:cNvCxnSpPr>
          <p:nvPr/>
        </p:nvCxnSpPr>
        <p:spPr>
          <a:xfrm>
            <a:off x="4720785" y="4256600"/>
            <a:ext cx="23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6"/>
          <p:cNvCxnSpPr/>
          <p:nvPr/>
        </p:nvCxnSpPr>
        <p:spPr>
          <a:xfrm>
            <a:off x="4831650" y="3849500"/>
            <a:ext cx="2020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16"/>
          <p:cNvCxnSpPr/>
          <p:nvPr/>
        </p:nvCxnSpPr>
        <p:spPr>
          <a:xfrm>
            <a:off x="5102575" y="4651025"/>
            <a:ext cx="1817400" cy="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提示： （当父亲收到信，请他去打仗的时候......）</a:t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500" y="1286925"/>
            <a:ext cx="6343275" cy="36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/>
          <p:nvPr/>
        </p:nvSpPr>
        <p:spPr>
          <a:xfrm>
            <a:off x="368175" y="2980275"/>
            <a:ext cx="3086100" cy="2106300"/>
          </a:xfrm>
          <a:prstGeom prst="wedgeEllipseCallout">
            <a:avLst>
              <a:gd name="adj1" fmla="val 90242"/>
              <a:gd name="adj2" fmla="val -1677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311700" y="920025"/>
            <a:ext cx="3323400" cy="1903200"/>
          </a:xfrm>
          <a:prstGeom prst="wedgeEllipseCallout">
            <a:avLst>
              <a:gd name="adj1" fmla="val 74115"/>
              <a:gd name="adj2" fmla="val 4342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4" name="Google Shape;104;p17"/>
          <p:cNvCxnSpPr>
            <a:stCxn id="103" idx="1"/>
            <a:endCxn id="103" idx="6"/>
          </p:cNvCxnSpPr>
          <p:nvPr/>
        </p:nvCxnSpPr>
        <p:spPr>
          <a:xfrm>
            <a:off x="798401" y="1198742"/>
            <a:ext cx="234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7"/>
          <p:cNvCxnSpPr>
            <a:stCxn id="103" idx="2"/>
            <a:endCxn id="103" idx="4"/>
          </p:cNvCxnSpPr>
          <p:nvPr/>
        </p:nvCxnSpPr>
        <p:spPr>
          <a:xfrm>
            <a:off x="798401" y="2544508"/>
            <a:ext cx="234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7"/>
          <p:cNvCxnSpPr>
            <a:endCxn id="103" idx="5"/>
          </p:cNvCxnSpPr>
          <p:nvPr/>
        </p:nvCxnSpPr>
        <p:spPr>
          <a:xfrm rot="10800000" flipH="1">
            <a:off x="316200" y="1871625"/>
            <a:ext cx="3318900" cy="4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7"/>
          <p:cNvCxnSpPr/>
          <p:nvPr/>
        </p:nvCxnSpPr>
        <p:spPr>
          <a:xfrm rot="10800000" flipH="1">
            <a:off x="406400" y="1535375"/>
            <a:ext cx="3126900" cy="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7"/>
          <p:cNvCxnSpPr/>
          <p:nvPr/>
        </p:nvCxnSpPr>
        <p:spPr>
          <a:xfrm rot="10800000" flipH="1">
            <a:off x="496700" y="2223875"/>
            <a:ext cx="3093300" cy="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7"/>
          <p:cNvCxnSpPr>
            <a:stCxn id="102" idx="1"/>
            <a:endCxn id="102" idx="6"/>
          </p:cNvCxnSpPr>
          <p:nvPr/>
        </p:nvCxnSpPr>
        <p:spPr>
          <a:xfrm>
            <a:off x="820124" y="3288735"/>
            <a:ext cx="2182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7"/>
          <p:cNvCxnSpPr>
            <a:stCxn id="102" idx="2"/>
            <a:endCxn id="102" idx="4"/>
          </p:cNvCxnSpPr>
          <p:nvPr/>
        </p:nvCxnSpPr>
        <p:spPr>
          <a:xfrm>
            <a:off x="820124" y="4778115"/>
            <a:ext cx="2182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7"/>
          <p:cNvCxnSpPr/>
          <p:nvPr/>
        </p:nvCxnSpPr>
        <p:spPr>
          <a:xfrm rot="10800000" flipH="1">
            <a:off x="383825" y="4033500"/>
            <a:ext cx="3070500" cy="1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7"/>
          <p:cNvCxnSpPr/>
          <p:nvPr/>
        </p:nvCxnSpPr>
        <p:spPr>
          <a:xfrm rot="10800000" flipH="1">
            <a:off x="474125" y="3680075"/>
            <a:ext cx="42222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7"/>
          <p:cNvCxnSpPr/>
          <p:nvPr/>
        </p:nvCxnSpPr>
        <p:spPr>
          <a:xfrm>
            <a:off x="530575" y="4447825"/>
            <a:ext cx="283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提示：（当父母在讨论木兰要去当兵的事情的时候...）</a:t>
            </a:r>
            <a:endParaRPr/>
          </a:p>
        </p:txBody>
      </p:sp>
      <p:pic>
        <p:nvPicPr>
          <p:cNvPr id="119" name="Google Shape;119;p18" descr="Image result for mulan movi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475" y="1152475"/>
            <a:ext cx="6610275" cy="37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/>
          <p:nvPr/>
        </p:nvSpPr>
        <p:spPr>
          <a:xfrm>
            <a:off x="311700" y="1356375"/>
            <a:ext cx="2540100" cy="2182500"/>
          </a:xfrm>
          <a:prstGeom prst="wedgeEllipseCallout">
            <a:avLst>
              <a:gd name="adj1" fmla="val 55502"/>
              <a:gd name="adj2" fmla="val 5750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/>
          <p:nvPr/>
        </p:nvSpPr>
        <p:spPr>
          <a:xfrm flipH="1">
            <a:off x="5887100" y="1456275"/>
            <a:ext cx="2540100" cy="2409300"/>
          </a:xfrm>
          <a:prstGeom prst="wedgeEllipseCallout">
            <a:avLst>
              <a:gd name="adj1" fmla="val 85774"/>
              <a:gd name="adj2" fmla="val 2543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2" name="Google Shape;122;p18"/>
          <p:cNvCxnSpPr>
            <a:endCxn id="120" idx="5"/>
          </p:cNvCxnSpPr>
          <p:nvPr/>
        </p:nvCxnSpPr>
        <p:spPr>
          <a:xfrm rot="10800000" flipH="1">
            <a:off x="304800" y="2447625"/>
            <a:ext cx="2547000" cy="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8"/>
          <p:cNvCxnSpPr/>
          <p:nvPr/>
        </p:nvCxnSpPr>
        <p:spPr>
          <a:xfrm rot="10800000" flipH="1">
            <a:off x="5961650" y="2230800"/>
            <a:ext cx="23910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8"/>
          <p:cNvCxnSpPr>
            <a:stCxn id="120" idx="1"/>
            <a:endCxn id="120" idx="6"/>
          </p:cNvCxnSpPr>
          <p:nvPr/>
        </p:nvCxnSpPr>
        <p:spPr>
          <a:xfrm>
            <a:off x="683689" y="1675995"/>
            <a:ext cx="1796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8"/>
          <p:cNvCxnSpPr/>
          <p:nvPr/>
        </p:nvCxnSpPr>
        <p:spPr>
          <a:xfrm rot="10800000" flipH="1">
            <a:off x="372525" y="2065825"/>
            <a:ext cx="2427000" cy="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8"/>
          <p:cNvCxnSpPr>
            <a:stCxn id="120" idx="2"/>
          </p:cNvCxnSpPr>
          <p:nvPr/>
        </p:nvCxnSpPr>
        <p:spPr>
          <a:xfrm rot="10800000" flipH="1">
            <a:off x="683689" y="3217455"/>
            <a:ext cx="20595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8"/>
          <p:cNvCxnSpPr/>
          <p:nvPr/>
        </p:nvCxnSpPr>
        <p:spPr>
          <a:xfrm>
            <a:off x="417700" y="2833500"/>
            <a:ext cx="234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8"/>
          <p:cNvCxnSpPr>
            <a:stCxn id="121" idx="6"/>
            <a:endCxn id="121" idx="1"/>
          </p:cNvCxnSpPr>
          <p:nvPr/>
        </p:nvCxnSpPr>
        <p:spPr>
          <a:xfrm>
            <a:off x="6259089" y="1809109"/>
            <a:ext cx="1796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8"/>
          <p:cNvCxnSpPr/>
          <p:nvPr/>
        </p:nvCxnSpPr>
        <p:spPr>
          <a:xfrm rot="10800000" flipH="1">
            <a:off x="6083589" y="3307716"/>
            <a:ext cx="2112000" cy="3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8"/>
          <p:cNvCxnSpPr/>
          <p:nvPr/>
        </p:nvCxnSpPr>
        <p:spPr>
          <a:xfrm flipH="1">
            <a:off x="5554150" y="2980275"/>
            <a:ext cx="28335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8"/>
          <p:cNvCxnSpPr/>
          <p:nvPr/>
        </p:nvCxnSpPr>
        <p:spPr>
          <a:xfrm>
            <a:off x="5889950" y="2570100"/>
            <a:ext cx="2534400" cy="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18"/>
          <p:cNvCxnSpPr/>
          <p:nvPr/>
        </p:nvCxnSpPr>
        <p:spPr>
          <a:xfrm>
            <a:off x="6411489" y="3665141"/>
            <a:ext cx="14568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200025" y="169250"/>
            <a:ext cx="883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提示：（当李大哥发现木兰的功夫进步了的时候......）</a:t>
            </a:r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450" y="1380450"/>
            <a:ext cx="5946751" cy="376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/>
          <p:nvPr/>
        </p:nvSpPr>
        <p:spPr>
          <a:xfrm flipH="1">
            <a:off x="112800" y="778925"/>
            <a:ext cx="2325600" cy="1964400"/>
          </a:xfrm>
          <a:prstGeom prst="cloudCallout">
            <a:avLst>
              <a:gd name="adj1" fmla="val -74934"/>
              <a:gd name="adj2" fmla="val 1493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0" name="Google Shape;140;p19"/>
          <p:cNvCxnSpPr>
            <a:stCxn id="139" idx="2"/>
          </p:cNvCxnSpPr>
          <p:nvPr/>
        </p:nvCxnSpPr>
        <p:spPr>
          <a:xfrm>
            <a:off x="114738" y="1761125"/>
            <a:ext cx="2118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9"/>
          <p:cNvCxnSpPr/>
          <p:nvPr/>
        </p:nvCxnSpPr>
        <p:spPr>
          <a:xfrm rot="10800000" flipH="1">
            <a:off x="372525" y="1343275"/>
            <a:ext cx="18627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9"/>
          <p:cNvCxnSpPr/>
          <p:nvPr/>
        </p:nvCxnSpPr>
        <p:spPr>
          <a:xfrm rot="10800000" flipH="1">
            <a:off x="620900" y="2122275"/>
            <a:ext cx="1761000" cy="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Google Shape;143;p19"/>
          <p:cNvSpPr/>
          <p:nvPr/>
        </p:nvSpPr>
        <p:spPr>
          <a:xfrm flipH="1">
            <a:off x="6499550" y="1659550"/>
            <a:ext cx="2540100" cy="2409300"/>
          </a:xfrm>
          <a:prstGeom prst="wedgeEllipseCallout">
            <a:avLst>
              <a:gd name="adj1" fmla="val 64998"/>
              <a:gd name="adj2" fmla="val -1907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4" name="Google Shape;144;p19"/>
          <p:cNvCxnSpPr/>
          <p:nvPr/>
        </p:nvCxnSpPr>
        <p:spPr>
          <a:xfrm rot="10800000" flipH="1">
            <a:off x="6688650" y="1196688"/>
            <a:ext cx="21504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19"/>
          <p:cNvCxnSpPr/>
          <p:nvPr/>
        </p:nvCxnSpPr>
        <p:spPr>
          <a:xfrm>
            <a:off x="6637875" y="3296350"/>
            <a:ext cx="23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19"/>
          <p:cNvCxnSpPr/>
          <p:nvPr/>
        </p:nvCxnSpPr>
        <p:spPr>
          <a:xfrm rot="10800000" flipH="1">
            <a:off x="6496650" y="2852950"/>
            <a:ext cx="2534400" cy="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p19"/>
          <p:cNvCxnSpPr/>
          <p:nvPr/>
        </p:nvCxnSpPr>
        <p:spPr>
          <a:xfrm rot="10800000" flipH="1">
            <a:off x="6776075" y="2023175"/>
            <a:ext cx="18627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19"/>
          <p:cNvCxnSpPr>
            <a:stCxn id="143" idx="7"/>
          </p:cNvCxnSpPr>
          <p:nvPr/>
        </p:nvCxnSpPr>
        <p:spPr>
          <a:xfrm>
            <a:off x="6118586" y="2404530"/>
            <a:ext cx="2802300" cy="2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19"/>
          <p:cNvCxnSpPr/>
          <p:nvPr/>
        </p:nvCxnSpPr>
        <p:spPr>
          <a:xfrm rot="10800000" flipH="1">
            <a:off x="6857925" y="3717250"/>
            <a:ext cx="18627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89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提示：（当木兰被李大哥发现她其实是女生的时候...） </a:t>
            </a:r>
            <a:endParaRPr/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725" y="1017725"/>
            <a:ext cx="6797300" cy="40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/>
          <p:nvPr/>
        </p:nvSpPr>
        <p:spPr>
          <a:xfrm>
            <a:off x="541875" y="3183448"/>
            <a:ext cx="2434200" cy="1903200"/>
          </a:xfrm>
          <a:prstGeom prst="wedgeEllipseCallout">
            <a:avLst>
              <a:gd name="adj1" fmla="val 75679"/>
              <a:gd name="adj2" fmla="val -2745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0"/>
          <p:cNvSpPr/>
          <p:nvPr/>
        </p:nvSpPr>
        <p:spPr>
          <a:xfrm flipH="1">
            <a:off x="6231500" y="2641600"/>
            <a:ext cx="2857500" cy="2112000"/>
          </a:xfrm>
          <a:prstGeom prst="wedgeEllipseCallout">
            <a:avLst>
              <a:gd name="adj1" fmla="val 49606"/>
              <a:gd name="adj2" fmla="val -7298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8" name="Google Shape;158;p20"/>
          <p:cNvCxnSpPr>
            <a:stCxn id="157" idx="6"/>
            <a:endCxn id="157" idx="1"/>
          </p:cNvCxnSpPr>
          <p:nvPr/>
        </p:nvCxnSpPr>
        <p:spPr>
          <a:xfrm>
            <a:off x="6649971" y="2950895"/>
            <a:ext cx="202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20"/>
          <p:cNvCxnSpPr>
            <a:stCxn id="157" idx="4"/>
            <a:endCxn id="157" idx="2"/>
          </p:cNvCxnSpPr>
          <p:nvPr/>
        </p:nvCxnSpPr>
        <p:spPr>
          <a:xfrm>
            <a:off x="6649971" y="4444305"/>
            <a:ext cx="202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20"/>
          <p:cNvCxnSpPr>
            <a:stCxn id="157" idx="5"/>
          </p:cNvCxnSpPr>
          <p:nvPr/>
        </p:nvCxnSpPr>
        <p:spPr>
          <a:xfrm>
            <a:off x="6231500" y="3697600"/>
            <a:ext cx="2844900" cy="3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20"/>
          <p:cNvCxnSpPr/>
          <p:nvPr/>
        </p:nvCxnSpPr>
        <p:spPr>
          <a:xfrm>
            <a:off x="6378225" y="3318925"/>
            <a:ext cx="26304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20"/>
          <p:cNvCxnSpPr/>
          <p:nvPr/>
        </p:nvCxnSpPr>
        <p:spPr>
          <a:xfrm>
            <a:off x="6344350" y="4075300"/>
            <a:ext cx="2652900" cy="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0"/>
          <p:cNvCxnSpPr>
            <a:stCxn id="156" idx="1"/>
            <a:endCxn id="156" idx="6"/>
          </p:cNvCxnSpPr>
          <p:nvPr/>
        </p:nvCxnSpPr>
        <p:spPr>
          <a:xfrm>
            <a:off x="898355" y="3462166"/>
            <a:ext cx="1721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0"/>
          <p:cNvCxnSpPr>
            <a:stCxn id="156" idx="2"/>
            <a:endCxn id="156" idx="4"/>
          </p:cNvCxnSpPr>
          <p:nvPr/>
        </p:nvCxnSpPr>
        <p:spPr>
          <a:xfrm>
            <a:off x="898355" y="4807931"/>
            <a:ext cx="1721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0"/>
          <p:cNvCxnSpPr/>
          <p:nvPr/>
        </p:nvCxnSpPr>
        <p:spPr>
          <a:xfrm rot="10800000" flipH="1">
            <a:off x="564450" y="4134925"/>
            <a:ext cx="24117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0"/>
          <p:cNvCxnSpPr/>
          <p:nvPr/>
        </p:nvCxnSpPr>
        <p:spPr>
          <a:xfrm>
            <a:off x="643475" y="3793075"/>
            <a:ext cx="22803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20"/>
          <p:cNvCxnSpPr/>
          <p:nvPr/>
        </p:nvCxnSpPr>
        <p:spPr>
          <a:xfrm>
            <a:off x="666050" y="4504275"/>
            <a:ext cx="222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180625" y="445025"/>
            <a:ext cx="901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提示：(当木兰打了胜仗，把剑带回去给父亲的时候....）</a:t>
            </a:r>
            <a:endParaRPr/>
          </a:p>
        </p:txBody>
      </p:sp>
      <p:pic>
        <p:nvPicPr>
          <p:cNvPr id="173" name="Google Shape;173;p21"/>
          <p:cNvPicPr preferRelativeResize="0"/>
          <p:nvPr/>
        </p:nvPicPr>
        <p:blipFill rotWithShape="1">
          <a:blip r:embed="rId3">
            <a:alphaModFix/>
          </a:blip>
          <a:srcRect l="6821" r="6395"/>
          <a:stretch/>
        </p:blipFill>
        <p:spPr>
          <a:xfrm>
            <a:off x="859275" y="1366950"/>
            <a:ext cx="6643827" cy="37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/>
          <p:nvPr/>
        </p:nvSpPr>
        <p:spPr>
          <a:xfrm>
            <a:off x="85925" y="1232175"/>
            <a:ext cx="2540100" cy="2182500"/>
          </a:xfrm>
          <a:prstGeom prst="wedgeEllipseCallout">
            <a:avLst>
              <a:gd name="adj1" fmla="val 77723"/>
              <a:gd name="adj2" fmla="val 992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1"/>
          <p:cNvSpPr/>
          <p:nvPr/>
        </p:nvSpPr>
        <p:spPr>
          <a:xfrm flipH="1">
            <a:off x="6292325" y="1367100"/>
            <a:ext cx="2716200" cy="2409300"/>
          </a:xfrm>
          <a:prstGeom prst="wedgeEllipseCallout">
            <a:avLst>
              <a:gd name="adj1" fmla="val 85774"/>
              <a:gd name="adj2" fmla="val 2543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6" name="Google Shape;176;p21"/>
          <p:cNvCxnSpPr>
            <a:stCxn id="174" idx="1"/>
            <a:endCxn id="174" idx="6"/>
          </p:cNvCxnSpPr>
          <p:nvPr/>
        </p:nvCxnSpPr>
        <p:spPr>
          <a:xfrm>
            <a:off x="457914" y="1551795"/>
            <a:ext cx="1796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21"/>
          <p:cNvCxnSpPr>
            <a:stCxn id="174" idx="2"/>
            <a:endCxn id="174" idx="4"/>
          </p:cNvCxnSpPr>
          <p:nvPr/>
        </p:nvCxnSpPr>
        <p:spPr>
          <a:xfrm>
            <a:off x="457914" y="3095055"/>
            <a:ext cx="1796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1"/>
          <p:cNvCxnSpPr/>
          <p:nvPr/>
        </p:nvCxnSpPr>
        <p:spPr>
          <a:xfrm rot="10800000" flipH="1">
            <a:off x="112900" y="2323500"/>
            <a:ext cx="2513100" cy="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21"/>
          <p:cNvCxnSpPr/>
          <p:nvPr/>
        </p:nvCxnSpPr>
        <p:spPr>
          <a:xfrm>
            <a:off x="180625" y="1941700"/>
            <a:ext cx="23820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21"/>
          <p:cNvCxnSpPr/>
          <p:nvPr/>
        </p:nvCxnSpPr>
        <p:spPr>
          <a:xfrm rot="10800000" flipH="1">
            <a:off x="214500" y="2776950"/>
            <a:ext cx="22803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1"/>
          <p:cNvCxnSpPr>
            <a:stCxn id="175" idx="6"/>
            <a:endCxn id="175" idx="1"/>
          </p:cNvCxnSpPr>
          <p:nvPr/>
        </p:nvCxnSpPr>
        <p:spPr>
          <a:xfrm>
            <a:off x="6690103" y="1719934"/>
            <a:ext cx="192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21"/>
          <p:cNvCxnSpPr>
            <a:stCxn id="175" idx="4"/>
            <a:endCxn id="175" idx="2"/>
          </p:cNvCxnSpPr>
          <p:nvPr/>
        </p:nvCxnSpPr>
        <p:spPr>
          <a:xfrm>
            <a:off x="6690103" y="3423566"/>
            <a:ext cx="192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21"/>
          <p:cNvCxnSpPr>
            <a:stCxn id="175" idx="5"/>
          </p:cNvCxnSpPr>
          <p:nvPr/>
        </p:nvCxnSpPr>
        <p:spPr>
          <a:xfrm>
            <a:off x="6292325" y="2571750"/>
            <a:ext cx="2727600" cy="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21"/>
          <p:cNvCxnSpPr/>
          <p:nvPr/>
        </p:nvCxnSpPr>
        <p:spPr>
          <a:xfrm rot="10800000" flipH="1">
            <a:off x="6412100" y="2144775"/>
            <a:ext cx="25626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21"/>
          <p:cNvCxnSpPr/>
          <p:nvPr/>
        </p:nvCxnSpPr>
        <p:spPr>
          <a:xfrm>
            <a:off x="5757325" y="2957700"/>
            <a:ext cx="3206100" cy="3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Macintosh PowerPoint</Application>
  <PresentationFormat>On-screen Show (16:9)</PresentationFormat>
  <Paragraphs>29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花木兰  第七堂课</vt:lpstr>
      <vt:lpstr>对话写作练习-写出电影画面里的对话</vt:lpstr>
      <vt:lpstr>活动一：提示：(当媒婆发现木兰不会做家事的时候,...) 范例</vt:lpstr>
      <vt:lpstr>活动二：提示：(当媒婆发现木兰不会做家事的时候,...)</vt:lpstr>
      <vt:lpstr>提示： （当父亲收到信，请他去打仗的时候......）</vt:lpstr>
      <vt:lpstr>提示：（当父母在讨论木兰要去当兵的事情的时候...）</vt:lpstr>
      <vt:lpstr>提示：（当李大哥发现木兰的功夫进步了的时候......）</vt:lpstr>
      <vt:lpstr>提示：（当木兰被李大哥发现她其实是女生的时候...） </vt:lpstr>
      <vt:lpstr>提示：(当木兰打了胜仗，把剑带回去给父亲的时候....）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花木兰  第七堂课</dc:title>
  <cp:lastModifiedBy>Meng Yeh</cp:lastModifiedBy>
  <cp:revision>1</cp:revision>
  <dcterms:modified xsi:type="dcterms:W3CDTF">2018-12-14T07:28:39Z</dcterms:modified>
</cp:coreProperties>
</file>